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20"/>
  </p:handoutMasterIdLst>
  <p:sldIdLst>
    <p:sldId id="256" r:id="rId5"/>
    <p:sldId id="257" r:id="rId6"/>
    <p:sldId id="260" r:id="rId7"/>
    <p:sldId id="262" r:id="rId8"/>
    <p:sldId id="268" r:id="rId9"/>
    <p:sldId id="266" r:id="rId10"/>
    <p:sldId id="269" r:id="rId11"/>
    <p:sldId id="270" r:id="rId12"/>
    <p:sldId id="271" r:id="rId13"/>
    <p:sldId id="272" r:id="rId14"/>
    <p:sldId id="275" r:id="rId15"/>
    <p:sldId id="276" r:id="rId16"/>
    <p:sldId id="274" r:id="rId17"/>
    <p:sldId id="273" r:id="rId18"/>
    <p:sldId id="277" r:id="rId19"/>
  </p:sldIdLst>
  <p:sldSz cx="12192000" cy="6858000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79" autoAdjust="0"/>
    <p:restoredTop sz="94660"/>
  </p:normalViewPr>
  <p:slideViewPr>
    <p:cSldViewPr snapToGrid="0">
      <p:cViewPr varScale="1">
        <p:scale>
          <a:sx n="65" d="100"/>
          <a:sy n="65" d="100"/>
        </p:scale>
        <p:origin x="56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351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B7032-F0D6-4A01-845E-F640D5DCE90C}" type="datetimeFigureOut">
              <a:rPr lang="nl-NL" smtClean="0"/>
              <a:t>4-9-2019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A04F1-D7F4-4979-9173-69F0753CB5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7309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ening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kstvak 3"/>
          <p:cNvSpPr txBox="1"/>
          <p:nvPr userDrawn="1"/>
        </p:nvSpPr>
        <p:spPr>
          <a:xfrm>
            <a:off x="1087655" y="6098221"/>
            <a:ext cx="6240021" cy="45719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45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Met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 smtClean="0"/>
              <a:t>Klik op het pictogram in het midden om een achtergrondafbeelding toe te voegen (19,05 x 27 cm). </a:t>
            </a:r>
            <a:br>
              <a:rPr lang="nl-NL" dirty="0" smtClean="0"/>
            </a:br>
            <a:r>
              <a:rPr lang="nl-NL" dirty="0" smtClean="0"/>
              <a:t>Verplaats deze vervolgens naar de achtergrond om de tekst te typen.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76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Zonder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05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tekst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081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 smtClean="0"/>
              <a:t>Klik op het pictogram in het midden om een achtergrondafbeelding toe te voegen (19,05 x 27 cm). </a:t>
            </a:r>
            <a:br>
              <a:rPr lang="nl-NL" dirty="0" smtClean="0"/>
            </a:b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88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 smtClean="0"/>
              <a:t>Klik op het pictogram in het midden om een afbeelding toe te voegen (19,05 x 10 cm).</a:t>
            </a:r>
            <a:r>
              <a:rPr lang="nl-NL" sz="1600" dirty="0" smtClean="0"/>
              <a:t> 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88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3600000" cy="4680000"/>
          </a:xfrm>
        </p:spPr>
        <p:txBody>
          <a:bodyPr/>
          <a:lstStyle/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6120000" y="0"/>
            <a:ext cx="3600000" cy="6858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 smtClean="0"/>
              <a:t>Klik op het pictogram in het midden om een afbeelding toe te voegen (19,05 x 10 cm).</a:t>
            </a:r>
            <a:r>
              <a:rPr lang="nl-NL" sz="1600" dirty="0" smtClean="0"/>
              <a:t> 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99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7200000" cy="4680000"/>
          </a:xfrm>
        </p:spPr>
        <p:txBody>
          <a:bodyPr/>
          <a:lstStyle/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0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o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kstvak 4"/>
          <p:cNvSpPr txBox="1"/>
          <p:nvPr userDrawn="1"/>
        </p:nvSpPr>
        <p:spPr>
          <a:xfrm>
            <a:off x="1130533" y="6142150"/>
            <a:ext cx="596328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76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108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052000" y="1728000"/>
            <a:ext cx="77400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569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  <p:sldLayoutId id="2147483653" r:id="rId5"/>
    <p:sldLayoutId id="2147483657" r:id="rId6"/>
    <p:sldLayoutId id="2147483654" r:id="rId7"/>
    <p:sldLayoutId id="2147483655" r:id="rId8"/>
    <p:sldLayoutId id="214748365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1E201F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0" indent="-36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E201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aken.wikiwijs.nl/148866#!page-5465454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073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De IO heeft (bijna) altijd een school deel en een BPV deel</a:t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>
              <a:buNone/>
            </a:pPr>
            <a:r>
              <a:rPr lang="nl-NL" dirty="0" smtClean="0"/>
              <a:t>Bijvoorbeeld:</a:t>
            </a:r>
          </a:p>
          <a:p>
            <a:pPr indent="0">
              <a:buNone/>
            </a:pPr>
            <a:endParaRPr lang="nl-NL" dirty="0"/>
          </a:p>
          <a:p>
            <a:pPr marL="342900" indent="-342900">
              <a:buFontTx/>
              <a:buChar char="-"/>
            </a:pPr>
            <a:r>
              <a:rPr lang="nl-NL" dirty="0" smtClean="0"/>
              <a:t>Voorbereiding op school en uitvoering op stage (IO 7)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Informatie verzamelen op stage en uitwerking op school (IO 19)</a:t>
            </a:r>
          </a:p>
          <a:p>
            <a:pPr marL="342900" indent="-342900">
              <a:buFontTx/>
              <a:buChar char="-"/>
            </a:pPr>
            <a:endParaRPr lang="nl-NL" dirty="0"/>
          </a:p>
          <a:p>
            <a:pPr marL="342900" indent="-342900">
              <a:buFontTx/>
              <a:buChar char="-"/>
            </a:pPr>
            <a:endParaRPr lang="nl-NL" dirty="0" smtClean="0"/>
          </a:p>
          <a:p>
            <a:pPr marL="342900" indent="-342900">
              <a:buFontTx/>
              <a:buChar char="-"/>
            </a:pPr>
            <a:endParaRPr lang="nl-NL" dirty="0"/>
          </a:p>
          <a:p>
            <a:pPr marL="342900" indent="-342900">
              <a:buFontTx/>
              <a:buChar char="-"/>
            </a:pPr>
            <a:r>
              <a:rPr lang="nl-NL" dirty="0" smtClean="0"/>
              <a:t>Omdat we werken met blokstages, kan het lang duren voordat een hele IO klaar 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9386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School: waar vind je wat?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AutoNum type="arabicPeriod"/>
            </a:pPr>
            <a:r>
              <a:rPr lang="nl-NL" dirty="0" err="1" smtClean="0"/>
              <a:t>Cumlaude</a:t>
            </a:r>
            <a:r>
              <a:rPr lang="nl-NL" dirty="0" smtClean="0"/>
              <a:t>, de leereenheid per blok</a:t>
            </a:r>
          </a:p>
          <a:p>
            <a:pPr indent="0">
              <a:buNone/>
            </a:pPr>
            <a:endParaRPr lang="nl-NL" dirty="0" smtClean="0"/>
          </a:p>
          <a:p>
            <a:pPr marL="342900" indent="-342900">
              <a:buFontTx/>
              <a:buChar char="-"/>
            </a:pPr>
            <a:r>
              <a:rPr lang="nl-NL" dirty="0" smtClean="0"/>
              <a:t>Integrale opdracht 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Resultaten van IO, cursussen en trainingen 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Link naar lesmateriaal en planning 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Inlevermogelijkheid voor verslagen </a:t>
            </a:r>
          </a:p>
          <a:p>
            <a:pPr indent="0">
              <a:buNone/>
            </a:pPr>
            <a:endParaRPr lang="nl-NL" dirty="0" smtClean="0"/>
          </a:p>
          <a:p>
            <a:pPr indent="0">
              <a:buNone/>
            </a:pPr>
            <a:r>
              <a:rPr lang="nl-NL" dirty="0" smtClean="0"/>
              <a:t>2. BSAVA boek en “Hoe laat ik mijn klanten kwispelen?”. </a:t>
            </a:r>
          </a:p>
          <a:p>
            <a:pPr indent="0">
              <a:buNone/>
            </a:pPr>
            <a:r>
              <a:rPr lang="nl-NL" dirty="0" smtClean="0"/>
              <a:t>- Ondersteunende theorie. </a:t>
            </a:r>
            <a:endParaRPr lang="nl-NL" dirty="0"/>
          </a:p>
          <a:p>
            <a:pPr indent="0">
              <a:buNone/>
            </a:pPr>
            <a:endParaRPr lang="nl-NL" dirty="0" smtClean="0"/>
          </a:p>
          <a:p>
            <a:pPr indent="0">
              <a:buNone/>
            </a:pPr>
            <a:r>
              <a:rPr lang="nl-NL" dirty="0" smtClean="0"/>
              <a:t>3. Lessen.</a:t>
            </a:r>
          </a:p>
          <a:p>
            <a:pPr marL="342900" indent="-342900">
              <a:buFontTx/>
              <a:buChar char="-"/>
            </a:pPr>
            <a:r>
              <a:rPr lang="nl-NL" dirty="0" smtClean="0"/>
              <a:t>Uitleg van en oefenen met de stof. Data van de toetsen en deadlines. Extra bronnen</a:t>
            </a:r>
          </a:p>
          <a:p>
            <a:pPr indent="0">
              <a:buNone/>
            </a:pPr>
            <a:endParaRPr lang="nl-NL" dirty="0" smtClean="0"/>
          </a:p>
          <a:p>
            <a:pPr indent="0">
              <a:buNone/>
            </a:pPr>
            <a:r>
              <a:rPr lang="nl-NL" dirty="0" smtClean="0"/>
              <a:t>4. School mail</a:t>
            </a:r>
          </a:p>
          <a:p>
            <a:pPr indent="0">
              <a:buNone/>
            </a:pPr>
            <a:r>
              <a:rPr lang="nl-NL" dirty="0" smtClean="0"/>
              <a:t>- Communicatie tussen docenten en studenten. OOK in de BPV!</a:t>
            </a:r>
          </a:p>
          <a:p>
            <a:pPr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2018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Blok 7: hygiënisch werken op de dierenartsenpraktijk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2000" y="1737236"/>
            <a:ext cx="7740000" cy="4351338"/>
          </a:xfrm>
        </p:spPr>
        <p:txBody>
          <a:bodyPr/>
          <a:lstStyle/>
          <a:p>
            <a:pPr lvl="1"/>
            <a:r>
              <a:rPr lang="nl-NL" dirty="0"/>
              <a:t>https://maken.wikiwijs.nl/148866#!page-5465430	</a:t>
            </a:r>
            <a:endParaRPr lang="nl-NL" dirty="0" smtClean="0"/>
          </a:p>
          <a:p>
            <a:pPr lvl="1"/>
            <a:r>
              <a:rPr lang="nl-NL" dirty="0"/>
              <a:t>	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0985" y="2104717"/>
            <a:ext cx="3647198" cy="4451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6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BPV map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Wie heeft hem doorgenomen?</a:t>
            </a:r>
          </a:p>
          <a:p>
            <a:r>
              <a:rPr lang="nl-NL" dirty="0" smtClean="0"/>
              <a:t>Wie heeft hem besproken met zijn stage begeleider?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3284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BPV map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Maak groepjes van 3</a:t>
            </a:r>
          </a:p>
          <a:p>
            <a:r>
              <a:rPr lang="nl-NL" dirty="0" smtClean="0"/>
              <a:t>Persoon 1: Sla een willekeurige bladzijde open</a:t>
            </a:r>
          </a:p>
          <a:p>
            <a:r>
              <a:rPr lang="nl-NL" dirty="0" smtClean="0"/>
              <a:t>Stel een vraag over deze bladzijde aan een klasgenoot</a:t>
            </a:r>
          </a:p>
          <a:p>
            <a:r>
              <a:rPr lang="nl-NL" dirty="0" smtClean="0"/>
              <a:t>Rouleer</a:t>
            </a:r>
          </a:p>
          <a:p>
            <a:endParaRPr lang="nl-NL" dirty="0"/>
          </a:p>
          <a:p>
            <a:endParaRPr lang="nl-NL" dirty="0" smtClean="0"/>
          </a:p>
          <a:p>
            <a:pPr indent="0">
              <a:buNone/>
            </a:pPr>
            <a:r>
              <a:rPr lang="nl-NL" dirty="0" smtClean="0"/>
              <a:t>Welke vragen/ knelpunten zijn er? Noteer deze op het bord in de </a:t>
            </a:r>
            <a:r>
              <a:rPr lang="nl-NL" dirty="0" err="1" smtClean="0"/>
              <a:t>mindmap</a:t>
            </a:r>
            <a:endParaRPr lang="nl-NL" dirty="0" smtClean="0"/>
          </a:p>
          <a:p>
            <a:pPr indent="0">
              <a:buNone/>
            </a:pPr>
            <a:endParaRPr lang="nl-NL" dirty="0"/>
          </a:p>
          <a:p>
            <a:pPr indent="0">
              <a:buNone/>
            </a:pPr>
            <a:r>
              <a:rPr lang="nl-NL" dirty="0" smtClean="0"/>
              <a:t>Bedenk: van een goede vraag stellen leer je meer dan van een goed antwoord geven!!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2000" y="3903669"/>
            <a:ext cx="1885950" cy="242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051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Coach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6685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5</a:t>
            </a:r>
            <a:r>
              <a:rPr lang="nl-NL" dirty="0" smtClean="0"/>
              <a:t> september 2019</a:t>
            </a:r>
            <a:endParaRPr lang="nl-NL" dirty="0"/>
          </a:p>
        </p:txBody>
      </p:sp>
      <p:sp>
        <p:nvSpPr>
          <p:cNvPr id="6" name="Onderti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 smtClean="0"/>
              <a:t>Opstartdag</a:t>
            </a:r>
            <a:r>
              <a:rPr lang="nl-NL" dirty="0" smtClean="0"/>
              <a:t> schooljaar 2019-2020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567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Welkom!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Mededelingen: wat volgt in </a:t>
            </a:r>
            <a:r>
              <a:rPr lang="nl-NL" dirty="0" smtClean="0"/>
              <a:t>2019-2020</a:t>
            </a:r>
          </a:p>
          <a:p>
            <a:r>
              <a:rPr lang="nl-NL" dirty="0" smtClean="0"/>
              <a:t>Rooster tot aan de eerste stage</a:t>
            </a:r>
            <a:endParaRPr lang="nl-NL" dirty="0" smtClean="0"/>
          </a:p>
          <a:p>
            <a:r>
              <a:rPr lang="nl-NL" dirty="0" smtClean="0"/>
              <a:t>GD </a:t>
            </a:r>
            <a:r>
              <a:rPr lang="nl-NL" dirty="0" smtClean="0"/>
              <a:t>Deventer</a:t>
            </a:r>
          </a:p>
          <a:p>
            <a:r>
              <a:rPr lang="nl-NL" dirty="0" smtClean="0"/>
              <a:t>Je opleiding vanaf leerjaar 2</a:t>
            </a:r>
          </a:p>
          <a:p>
            <a:r>
              <a:rPr lang="nl-NL" dirty="0" smtClean="0"/>
              <a:t>De BPV map</a:t>
            </a:r>
          </a:p>
          <a:p>
            <a:r>
              <a:rPr lang="nl-NL" dirty="0" smtClean="0"/>
              <a:t>Coach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3330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Mededelingen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nl-NL" dirty="0" smtClean="0"/>
              <a:t>Voorlichtingen: meedraaien</a:t>
            </a:r>
          </a:p>
          <a:p>
            <a:pPr>
              <a:lnSpc>
                <a:spcPct val="200000"/>
              </a:lnSpc>
            </a:pPr>
            <a:r>
              <a:rPr lang="nl-NL" dirty="0" smtClean="0"/>
              <a:t>Financiën (schoolkassa) en boeken (</a:t>
            </a:r>
            <a:r>
              <a:rPr lang="nl-NL" dirty="0" err="1" smtClean="0"/>
              <a:t>studers</a:t>
            </a:r>
            <a:r>
              <a:rPr lang="nl-NL" dirty="0" smtClean="0"/>
              <a:t>)</a:t>
            </a:r>
          </a:p>
          <a:p>
            <a:pPr>
              <a:lnSpc>
                <a:spcPct val="200000"/>
              </a:lnSpc>
            </a:pPr>
            <a:r>
              <a:rPr lang="nl-NL" dirty="0" smtClean="0"/>
              <a:t>Projectweken week 51 en 2: eigen programma, volgt</a:t>
            </a:r>
            <a:endParaRPr lang="nl-NL" dirty="0"/>
          </a:p>
          <a:p>
            <a:pPr>
              <a:lnSpc>
                <a:spcPct val="200000"/>
              </a:lnSpc>
            </a:pPr>
            <a:r>
              <a:rPr lang="nl-NL" dirty="0" smtClean="0"/>
              <a:t>Rooster: wijzigt per blok en soms per week</a:t>
            </a:r>
          </a:p>
          <a:p>
            <a:pPr>
              <a:lnSpc>
                <a:spcPct val="200000"/>
              </a:lnSpc>
            </a:pPr>
            <a:r>
              <a:rPr lang="nl-NL" dirty="0" smtClean="0"/>
              <a:t>GD: </a:t>
            </a:r>
            <a:r>
              <a:rPr lang="nl-NL" sz="1700" dirty="0" smtClean="0"/>
              <a:t>woensdagen 18 september, 25 september, 4 maart, 11 maart</a:t>
            </a:r>
          </a:p>
          <a:p>
            <a:pPr lvl="1"/>
            <a:r>
              <a:rPr lang="nl-N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3860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Rooster tot aan de stage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https://maken.wikiwijs.nl/148866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9957" y="2243753"/>
            <a:ext cx="8191970" cy="4704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78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GD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https://maken.wikiwijs.nl/148866#!</a:t>
            </a:r>
            <a:r>
              <a:rPr lang="nl-NL" dirty="0" smtClean="0">
                <a:hlinkClick r:id="rId2"/>
              </a:rPr>
              <a:t>page-5465454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3784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Je opleiding vanaf leerjaar 2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096" y="3274665"/>
            <a:ext cx="11770478" cy="1759537"/>
          </a:xfrm>
          <a:prstGeom prst="rect">
            <a:avLst/>
          </a:prstGeom>
        </p:spPr>
      </p:pic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564" y="4986506"/>
            <a:ext cx="11806211" cy="1589785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564" y="1317096"/>
            <a:ext cx="11778841" cy="162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942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Je opleiding vanaf leerjaar 2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6981" y="1728788"/>
            <a:ext cx="7190375" cy="435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76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zijn </a:t>
            </a:r>
            <a:r>
              <a:rPr lang="nl-NL" dirty="0" err="1" smtClean="0"/>
              <a:t>IO’s</a:t>
            </a:r>
            <a:r>
              <a:rPr lang="nl-NL" dirty="0" smtClean="0"/>
              <a:t> opgebouwd?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Kennis uit de cursussen en vaardigheden uit de trainingen zijn nodig om de IO te kunnen uitvoeren</a:t>
            </a:r>
          </a:p>
          <a:p>
            <a:pPr indent="0">
              <a:buNone/>
            </a:pPr>
            <a:endParaRPr lang="nl-NL" dirty="0" smtClean="0"/>
          </a:p>
          <a:p>
            <a:r>
              <a:rPr lang="nl-NL" dirty="0" smtClean="0"/>
              <a:t>De IO heeft (bijna) altijd een school deel en een BPV deel</a:t>
            </a:r>
          </a:p>
          <a:p>
            <a:pPr indent="0">
              <a:buNone/>
            </a:pPr>
            <a:endParaRPr lang="nl-NL" dirty="0" smtClean="0"/>
          </a:p>
          <a:p>
            <a:r>
              <a:rPr lang="nl-NL" dirty="0" smtClean="0"/>
              <a:t>Als beide delen (school en BPV) klaar zijn, ga je reflecteren</a:t>
            </a:r>
          </a:p>
          <a:p>
            <a:pPr indent="0">
              <a:buNone/>
            </a:pPr>
            <a:endParaRPr lang="nl-NL" dirty="0" smtClean="0"/>
          </a:p>
          <a:p>
            <a:r>
              <a:rPr lang="nl-NL" dirty="0" smtClean="0"/>
              <a:t>Pas dan is de IO afgerond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5669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roeneWel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 zone college.potx" id="{5BE10315-6621-4603-BCB1-7813A36D2C47}" vid="{864B3A44-6AB3-4355-99FE-34D5E483778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33CA261-34BE-4911-A3A6-EA2111D957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68EDA1D-CAED-4F2C-9690-3594FED1E039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122A53-09D7-421F-8002-4B08AD95418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Presentatie zone college</Template>
  <TotalTime>685</TotalTime>
  <Words>385</Words>
  <Application>Microsoft Office PowerPoint</Application>
  <PresentationFormat>Breedbeeld</PresentationFormat>
  <Paragraphs>72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8" baseType="lpstr">
      <vt:lpstr>Arial</vt:lpstr>
      <vt:lpstr>Calibri</vt:lpstr>
      <vt:lpstr>Kantoorthema</vt:lpstr>
      <vt:lpstr>PowerPoint-presentatie</vt:lpstr>
      <vt:lpstr>5 september 2019</vt:lpstr>
      <vt:lpstr>Welkom!</vt:lpstr>
      <vt:lpstr>Mededelingen</vt:lpstr>
      <vt:lpstr>Rooster tot aan de stage</vt:lpstr>
      <vt:lpstr>GD</vt:lpstr>
      <vt:lpstr>Je opleiding vanaf leerjaar 2</vt:lpstr>
      <vt:lpstr>Je opleiding vanaf leerjaar 2</vt:lpstr>
      <vt:lpstr>Hoe zijn IO’s opgebouwd?</vt:lpstr>
      <vt:lpstr>De IO heeft (bijna) altijd een school deel en een BPV deel  </vt:lpstr>
      <vt:lpstr>School: waar vind je wat?</vt:lpstr>
      <vt:lpstr>Blok 7: hygiënisch werken op de dierenartsenpraktijk</vt:lpstr>
      <vt:lpstr>De BPV map</vt:lpstr>
      <vt:lpstr>De BPV map</vt:lpstr>
      <vt:lpstr>Coach</vt:lpstr>
    </vt:vector>
  </TitlesOfParts>
  <Company>GroeneWelle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Mariëlle Boerman - de Lange</dc:creator>
  <cp:lastModifiedBy>Angelique Withaar</cp:lastModifiedBy>
  <cp:revision>55</cp:revision>
  <cp:lastPrinted>2019-09-04T10:13:47Z</cp:lastPrinted>
  <dcterms:created xsi:type="dcterms:W3CDTF">2018-10-08T12:02:05Z</dcterms:created>
  <dcterms:modified xsi:type="dcterms:W3CDTF">2019-09-04T14:30:09Z</dcterms:modified>
</cp:coreProperties>
</file>