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0"/>
  </p:handoutMasterIdLst>
  <p:sldIdLst>
    <p:sldId id="256" r:id="rId5"/>
    <p:sldId id="257" r:id="rId6"/>
    <p:sldId id="260" r:id="rId7"/>
    <p:sldId id="262" r:id="rId8"/>
    <p:sldId id="268" r:id="rId9"/>
    <p:sldId id="266" r:id="rId10"/>
    <p:sldId id="269" r:id="rId11"/>
    <p:sldId id="270" r:id="rId12"/>
    <p:sldId id="271" r:id="rId13"/>
    <p:sldId id="272" r:id="rId14"/>
    <p:sldId id="275" r:id="rId15"/>
    <p:sldId id="276" r:id="rId16"/>
    <p:sldId id="274" r:id="rId17"/>
    <p:sldId id="273" r:id="rId18"/>
    <p:sldId id="277" r:id="rId19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4-9-2019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vak 3"/>
          <p:cNvSpPr txBox="1"/>
          <p:nvPr userDrawn="1"/>
        </p:nvSpPr>
        <p:spPr>
          <a:xfrm>
            <a:off x="1087655" y="6098221"/>
            <a:ext cx="6240021" cy="4571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 userDrawn="1"/>
        </p:nvSpPr>
        <p:spPr>
          <a:xfrm>
            <a:off x="1130533" y="6142150"/>
            <a:ext cx="59632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48866#!page-546545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IO heeft (bijna) altijd een school deel en een BPV deel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nl-NL" dirty="0" smtClean="0"/>
              <a:t>Bijvoorbeeld:</a:t>
            </a:r>
          </a:p>
          <a:p>
            <a:pPr indent="0">
              <a:buNone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smtClean="0"/>
              <a:t>Voorbereiding op school en uitvoering op stage (IO 7)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Informatie verzamelen op stage en uitwerking op school (IO 19)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 smtClean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 smtClean="0"/>
              <a:t>Omdat we werken met blokstages, kan het lang duren voordat een hele IO klaar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38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School: waar vind je wat?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nl-NL" dirty="0" err="1" smtClean="0"/>
              <a:t>Cumlaude</a:t>
            </a:r>
            <a:r>
              <a:rPr lang="nl-NL" dirty="0" smtClean="0"/>
              <a:t>, de leereenheid per blok</a:t>
            </a:r>
          </a:p>
          <a:p>
            <a:pPr indent="0">
              <a:buNone/>
            </a:pPr>
            <a:endParaRPr lang="nl-NL" dirty="0" smtClean="0"/>
          </a:p>
          <a:p>
            <a:pPr marL="342900" indent="-342900">
              <a:buFontTx/>
              <a:buChar char="-"/>
            </a:pPr>
            <a:r>
              <a:rPr lang="nl-NL" dirty="0" smtClean="0"/>
              <a:t>Integrale opdracht 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Resultaten van IO, cursussen en trainingen 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Link naar lesmateriaal en planning 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Inlevermogelijkheid voor verslagen </a:t>
            </a:r>
          </a:p>
          <a:p>
            <a:pPr indent="0">
              <a:buNone/>
            </a:pPr>
            <a:endParaRPr lang="nl-NL" dirty="0" smtClean="0"/>
          </a:p>
          <a:p>
            <a:pPr indent="0">
              <a:buNone/>
            </a:pPr>
            <a:r>
              <a:rPr lang="nl-NL" dirty="0" smtClean="0"/>
              <a:t>2. BSAVA boek en “Hoe laat ik mijn klanten kwispelen?”. </a:t>
            </a:r>
          </a:p>
          <a:p>
            <a:pPr indent="0">
              <a:buNone/>
            </a:pPr>
            <a:r>
              <a:rPr lang="nl-NL" dirty="0" smtClean="0"/>
              <a:t>- Ondersteunende theorie. </a:t>
            </a:r>
            <a:endParaRPr lang="nl-NL" dirty="0"/>
          </a:p>
          <a:p>
            <a:pPr indent="0">
              <a:buNone/>
            </a:pPr>
            <a:endParaRPr lang="nl-NL" dirty="0" smtClean="0"/>
          </a:p>
          <a:p>
            <a:pPr indent="0">
              <a:buNone/>
            </a:pPr>
            <a:r>
              <a:rPr lang="nl-NL" dirty="0" smtClean="0"/>
              <a:t>3. Lessen.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Uitleg van en oefenen met de stof. Data van de toetsen en deadlines. Extra bronnen</a:t>
            </a:r>
          </a:p>
          <a:p>
            <a:pPr indent="0">
              <a:buNone/>
            </a:pPr>
            <a:endParaRPr lang="nl-NL" dirty="0" smtClean="0"/>
          </a:p>
          <a:p>
            <a:pPr indent="0">
              <a:buNone/>
            </a:pPr>
            <a:r>
              <a:rPr lang="nl-NL" dirty="0" smtClean="0"/>
              <a:t>4. School mail</a:t>
            </a:r>
          </a:p>
          <a:p>
            <a:pPr indent="0">
              <a:buNone/>
            </a:pPr>
            <a:r>
              <a:rPr lang="nl-NL" dirty="0" smtClean="0"/>
              <a:t>- Communicatie tussen docenten en studenten. OOK in de BPV!</a:t>
            </a:r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0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Blok 7: hygiënisch werken op de dierenartsenpraktijk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2000" y="1737236"/>
            <a:ext cx="7740000" cy="4351338"/>
          </a:xfrm>
        </p:spPr>
        <p:txBody>
          <a:bodyPr/>
          <a:lstStyle/>
          <a:p>
            <a:pPr lvl="1"/>
            <a:r>
              <a:rPr lang="nl-NL" dirty="0"/>
              <a:t>https://maken.wikiwijs.nl/148866#!page-5465430	</a:t>
            </a:r>
            <a:endParaRPr lang="nl-NL" dirty="0" smtClean="0"/>
          </a:p>
          <a:p>
            <a:pPr lvl="1"/>
            <a:r>
              <a:rPr lang="nl-NL" dirty="0"/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985" y="2104717"/>
            <a:ext cx="3647198" cy="445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BPV 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heeft hem doorgenomen?</a:t>
            </a:r>
          </a:p>
          <a:p>
            <a:r>
              <a:rPr lang="nl-NL" dirty="0" smtClean="0"/>
              <a:t>Wie heeft hem besproken met zijn stage begeleider?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284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BPV 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groepjes van 3</a:t>
            </a:r>
          </a:p>
          <a:p>
            <a:r>
              <a:rPr lang="nl-NL" dirty="0" smtClean="0"/>
              <a:t>Persoon 1: Sla een willekeurige bladzijde open</a:t>
            </a:r>
          </a:p>
          <a:p>
            <a:r>
              <a:rPr lang="nl-NL" dirty="0" smtClean="0"/>
              <a:t>Stel een vraag over deze bladzijde aan een klasgenoot</a:t>
            </a:r>
          </a:p>
          <a:p>
            <a:r>
              <a:rPr lang="nl-NL" dirty="0" smtClean="0"/>
              <a:t>Rouleer</a:t>
            </a:r>
          </a:p>
          <a:p>
            <a:endParaRPr lang="nl-NL" dirty="0"/>
          </a:p>
          <a:p>
            <a:endParaRPr lang="nl-NL" dirty="0" smtClean="0"/>
          </a:p>
          <a:p>
            <a:pPr indent="0">
              <a:buNone/>
            </a:pPr>
            <a:r>
              <a:rPr lang="nl-NL" dirty="0" smtClean="0"/>
              <a:t>Welke vragen/ knelpunten zijn er? Noteer deze op het bord in de </a:t>
            </a:r>
            <a:r>
              <a:rPr lang="nl-NL" dirty="0" err="1" smtClean="0"/>
              <a:t>mindmap</a:t>
            </a:r>
            <a:endParaRPr lang="nl-NL" dirty="0" smtClean="0"/>
          </a:p>
          <a:p>
            <a:pPr indent="0">
              <a:buNone/>
            </a:pPr>
            <a:endParaRPr lang="nl-NL" dirty="0"/>
          </a:p>
          <a:p>
            <a:pPr indent="0">
              <a:buNone/>
            </a:pPr>
            <a:r>
              <a:rPr lang="nl-NL" dirty="0" smtClean="0"/>
              <a:t>Bedenk: van een goede vraag stellen leer je meer dan van een goed antwoord geven!!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2000" y="3903669"/>
            <a:ext cx="18859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Coach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68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5</a:t>
            </a:r>
            <a:r>
              <a:rPr lang="nl-NL" dirty="0" smtClean="0"/>
              <a:t> september 2019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Opstartdag</a:t>
            </a:r>
            <a:r>
              <a:rPr lang="nl-NL" dirty="0" smtClean="0"/>
              <a:t> schooljaar 2019-2020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6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Mededelingen: wat volgt in </a:t>
            </a:r>
            <a:r>
              <a:rPr lang="nl-NL" dirty="0" smtClean="0"/>
              <a:t>2019-2020</a:t>
            </a:r>
          </a:p>
          <a:p>
            <a:r>
              <a:rPr lang="nl-NL" dirty="0" smtClean="0"/>
              <a:t>Rooster tot aan de eerste stage</a:t>
            </a:r>
            <a:endParaRPr lang="nl-NL" dirty="0" smtClean="0"/>
          </a:p>
          <a:p>
            <a:r>
              <a:rPr lang="nl-NL" dirty="0" smtClean="0"/>
              <a:t>GD </a:t>
            </a:r>
            <a:r>
              <a:rPr lang="nl-NL" dirty="0" smtClean="0"/>
              <a:t>Deventer</a:t>
            </a:r>
          </a:p>
          <a:p>
            <a:r>
              <a:rPr lang="nl-NL" dirty="0" smtClean="0"/>
              <a:t>Je opleiding vanaf leerjaar 2</a:t>
            </a:r>
          </a:p>
          <a:p>
            <a:r>
              <a:rPr lang="nl-NL" dirty="0" smtClean="0"/>
              <a:t>De BPV map</a:t>
            </a:r>
          </a:p>
          <a:p>
            <a:r>
              <a:rPr lang="nl-NL" dirty="0" smtClean="0"/>
              <a:t>Coach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33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Mededelingen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nl-NL" dirty="0" smtClean="0"/>
              <a:t>Voorlichtingen: meedraaien</a:t>
            </a:r>
          </a:p>
          <a:p>
            <a:pPr>
              <a:lnSpc>
                <a:spcPct val="200000"/>
              </a:lnSpc>
            </a:pPr>
            <a:r>
              <a:rPr lang="nl-NL" dirty="0" smtClean="0"/>
              <a:t>Financiën (schoolkassa) en boeken (</a:t>
            </a:r>
            <a:r>
              <a:rPr lang="nl-NL" dirty="0" err="1" smtClean="0"/>
              <a:t>studers</a:t>
            </a:r>
            <a:r>
              <a:rPr lang="nl-NL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nl-NL" dirty="0" smtClean="0"/>
              <a:t>Projectweken week 51 en 2: eigen programma, volgt</a:t>
            </a:r>
            <a:endParaRPr lang="nl-NL" dirty="0"/>
          </a:p>
          <a:p>
            <a:pPr>
              <a:lnSpc>
                <a:spcPct val="200000"/>
              </a:lnSpc>
            </a:pPr>
            <a:r>
              <a:rPr lang="nl-NL" dirty="0" smtClean="0"/>
              <a:t>Rooster: wijzigt per blok en soms per week</a:t>
            </a:r>
          </a:p>
          <a:p>
            <a:pPr>
              <a:lnSpc>
                <a:spcPct val="200000"/>
              </a:lnSpc>
            </a:pPr>
            <a:r>
              <a:rPr lang="nl-NL" dirty="0" smtClean="0"/>
              <a:t>GD: </a:t>
            </a:r>
            <a:r>
              <a:rPr lang="nl-NL" sz="1700" dirty="0" smtClean="0"/>
              <a:t>woensdagen 18 september, 25 september, 4 maart, 11 maart</a:t>
            </a:r>
          </a:p>
          <a:p>
            <a:pPr lvl="1"/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386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Rooster tot aan de stage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https://maken.wikiwijs.nl/148866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57" y="2243753"/>
            <a:ext cx="8191970" cy="470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https://maken.wikiwijs.nl/148866#!</a:t>
            </a:r>
            <a:r>
              <a:rPr lang="nl-NL" dirty="0" smtClean="0">
                <a:hlinkClick r:id="rId2"/>
              </a:rPr>
              <a:t>page-5465454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84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opleiding vanaf leerjaar 2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96" y="3274665"/>
            <a:ext cx="11770478" cy="1759537"/>
          </a:xfrm>
          <a:prstGeom prst="rect">
            <a:avLst/>
          </a:prstGeom>
        </p:spPr>
      </p:pic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64" y="4986506"/>
            <a:ext cx="11806211" cy="158978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64" y="1317096"/>
            <a:ext cx="11778841" cy="162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4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 opleiding vanaf leerjaar 2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6981" y="1728788"/>
            <a:ext cx="7190375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zijn </a:t>
            </a:r>
            <a:r>
              <a:rPr lang="nl-NL" dirty="0" err="1" smtClean="0"/>
              <a:t>IO’s</a:t>
            </a:r>
            <a:r>
              <a:rPr lang="nl-NL" dirty="0" smtClean="0"/>
              <a:t> opgebouwd?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uit de cursussen en vaardigheden uit de trainingen zijn nodig om de IO te kunnen uitvoeren</a:t>
            </a:r>
          </a:p>
          <a:p>
            <a:pPr indent="0">
              <a:buNone/>
            </a:pPr>
            <a:endParaRPr lang="nl-NL" dirty="0" smtClean="0"/>
          </a:p>
          <a:p>
            <a:r>
              <a:rPr lang="nl-NL" dirty="0" smtClean="0"/>
              <a:t>De IO heeft (bijna) altijd een school deel en een BPV deel</a:t>
            </a:r>
          </a:p>
          <a:p>
            <a:pPr indent="0">
              <a:buNone/>
            </a:pPr>
            <a:endParaRPr lang="nl-NL" dirty="0" smtClean="0"/>
          </a:p>
          <a:p>
            <a:r>
              <a:rPr lang="nl-NL" dirty="0" smtClean="0"/>
              <a:t>Als beide delen (school en BPV) klaar zijn, ga je reflecteren</a:t>
            </a:r>
          </a:p>
          <a:p>
            <a:pPr indent="0">
              <a:buNone/>
            </a:pPr>
            <a:endParaRPr lang="nl-NL" dirty="0" smtClean="0"/>
          </a:p>
          <a:p>
            <a:r>
              <a:rPr lang="nl-NL" dirty="0" smtClean="0"/>
              <a:t>Pas dan is de IO afgerond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566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zone college.potx" id="{5BE10315-6621-4603-BCB1-7813A36D2C47}" vid="{864B3A44-6AB3-4355-99FE-34D5E483778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3CA261-34BE-4911-A3A6-EA2111D95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8EDA1D-CAED-4F2C-9690-3594FED1E039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122A53-09D7-421F-8002-4B08AD954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zone college</Template>
  <TotalTime>685</TotalTime>
  <Words>385</Words>
  <Application>Microsoft Office PowerPoint</Application>
  <PresentationFormat>Breedbeeld</PresentationFormat>
  <Paragraphs>72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Kantoorthema</vt:lpstr>
      <vt:lpstr>PowerPoint-presentatie</vt:lpstr>
      <vt:lpstr>5 september 2019</vt:lpstr>
      <vt:lpstr>Welkom!</vt:lpstr>
      <vt:lpstr>Mededelingen</vt:lpstr>
      <vt:lpstr>Rooster tot aan de stage</vt:lpstr>
      <vt:lpstr>GD</vt:lpstr>
      <vt:lpstr>Je opleiding vanaf leerjaar 2</vt:lpstr>
      <vt:lpstr>Je opleiding vanaf leerjaar 2</vt:lpstr>
      <vt:lpstr>Hoe zijn IO’s opgebouwd?</vt:lpstr>
      <vt:lpstr>De IO heeft (bijna) altijd een school deel en een BPV deel  </vt:lpstr>
      <vt:lpstr>School: waar vind je wat?</vt:lpstr>
      <vt:lpstr>Blok 7: hygiënisch werken op de dierenartsenpraktijk</vt:lpstr>
      <vt:lpstr>De BPV map</vt:lpstr>
      <vt:lpstr>De BPV map</vt:lpstr>
      <vt:lpstr>Coach</vt:lpstr>
    </vt:vector>
  </TitlesOfParts>
  <Company>GroeneWelle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Boerman - de Lange</dc:creator>
  <cp:lastModifiedBy>Angelique Withaar</cp:lastModifiedBy>
  <cp:revision>55</cp:revision>
  <cp:lastPrinted>2019-09-04T10:13:47Z</cp:lastPrinted>
  <dcterms:created xsi:type="dcterms:W3CDTF">2018-10-08T12:02:05Z</dcterms:created>
  <dcterms:modified xsi:type="dcterms:W3CDTF">2019-09-04T14:30:09Z</dcterms:modified>
</cp:coreProperties>
</file>